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375"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800D76-3C72-4CB3-9FC9-AADDB526D820}">
          <p14:sldIdLst>
            <p14:sldId id="375"/>
          </p14:sldIdLst>
        </p14:section>
        <p14:section name="Instructions" id="{5EC75C8C-8851-4EC1-83E3-ADCB0283ABB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ene Cooper" initials="JC" lastIdx="3" clrIdx="0">
    <p:extLst>
      <p:ext uri="{19B8F6BF-5375-455C-9EA6-DF929625EA0E}">
        <p15:presenceInfo xmlns:p15="http://schemas.microsoft.com/office/powerpoint/2012/main" userId="S-1-5-21-620321403-24207062-1845911597-579383" providerId="AD"/>
      </p:ext>
    </p:extLst>
  </p:cmAuthor>
  <p:cmAuthor id="2" name="Anne Tobin" initials="AT" lastIdx="3" clrIdx="1">
    <p:extLst>
      <p:ext uri="{19B8F6BF-5375-455C-9EA6-DF929625EA0E}">
        <p15:presenceInfo xmlns:p15="http://schemas.microsoft.com/office/powerpoint/2012/main" userId="S-1-5-21-620321403-24207062-1845911597-2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247A"/>
    <a:srgbClr val="962A8B"/>
    <a:srgbClr val="E62645"/>
    <a:srgbClr val="2EA836"/>
    <a:srgbClr val="D9AC6D"/>
    <a:srgbClr val="EB602B"/>
    <a:srgbClr val="FBB800"/>
    <a:srgbClr val="4085C6"/>
    <a:srgbClr val="00A2C7"/>
    <a:srgbClr val="999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58736" autoAdjust="0"/>
  </p:normalViewPr>
  <p:slideViewPr>
    <p:cSldViewPr showGuides="1">
      <p:cViewPr varScale="1">
        <p:scale>
          <a:sx n="64" d="100"/>
          <a:sy n="64" d="100"/>
        </p:scale>
        <p:origin x="2256" y="60"/>
      </p:cViewPr>
      <p:guideLst/>
    </p:cSldViewPr>
  </p:slideViewPr>
  <p:notesTextViewPr>
    <p:cViewPr>
      <p:scale>
        <a:sx n="1" d="1"/>
        <a:sy n="1" d="1"/>
      </p:scale>
      <p:origin x="0" y="0"/>
    </p:cViewPr>
  </p:notesTextViewPr>
  <p:notesViewPr>
    <p:cSldViewPr showGuides="1">
      <p:cViewPr varScale="1">
        <p:scale>
          <a:sx n="84" d="100"/>
          <a:sy n="84" d="100"/>
        </p:scale>
        <p:origin x="302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2A36AD-C140-47B5-A0AA-2808AF1C1C9D}" type="datetimeFigureOut">
              <a:rPr lang="en-AU" smtClean="0"/>
              <a:t>27/07/2020</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63829E-EB69-4A98-9D54-8D6822520B27}" type="datetimeFigureOut">
              <a:rPr lang="en-AU" smtClean="0"/>
              <a:t>27/07/2020</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sz="1200" b="1" dirty="0" smtClean="0">
                <a:solidFill>
                  <a:srgbClr val="002060"/>
                </a:solidFill>
                <a:effectLst/>
                <a:latin typeface="Arial" panose="020B0604020202020204" pitchFamily="34" charset="0"/>
                <a:ea typeface="Calibri" panose="020F0502020204030204" pitchFamily="34" charset="0"/>
              </a:rPr>
              <a:t>SPEAKING NOTES FOR </a:t>
            </a:r>
            <a:r>
              <a:rPr lang="en-AU" sz="1200" b="1" dirty="0" smtClean="0">
                <a:solidFill>
                  <a:srgbClr val="FF0000"/>
                </a:solidFill>
                <a:effectLst/>
                <a:latin typeface="Arial" panose="020B0604020202020204" pitchFamily="34" charset="0"/>
                <a:ea typeface="Calibri" panose="020F0502020204030204" pitchFamily="34" charset="0"/>
              </a:rPr>
              <a:t>TEACHING STAFF</a:t>
            </a:r>
          </a:p>
          <a:p>
            <a:pPr>
              <a:spcAft>
                <a:spcPts val="0"/>
              </a:spcAft>
            </a:pPr>
            <a:endParaRPr lang="en-AU" sz="1200" b="1" dirty="0" smtClean="0">
              <a:solidFill>
                <a:srgbClr val="FF0000"/>
              </a:solidFill>
              <a:effectLst/>
              <a:latin typeface="Arial" panose="020B0604020202020204" pitchFamily="34" charset="0"/>
              <a:ea typeface="Calibri" panose="020F0502020204030204" pitchFamily="34" charset="0"/>
            </a:endParaRPr>
          </a:p>
          <a:p>
            <a:pPr>
              <a:spcAft>
                <a:spcPts val="0"/>
              </a:spcAft>
            </a:pPr>
            <a:r>
              <a:rPr lang="en-AU" sz="1200" b="1" dirty="0" smtClean="0">
                <a:solidFill>
                  <a:schemeClr val="tx1"/>
                </a:solidFill>
                <a:effectLst/>
                <a:latin typeface="Arial" panose="020B0604020202020204" pitchFamily="34" charset="0"/>
                <a:ea typeface="Calibri" panose="020F0502020204030204" pitchFamily="34" charset="0"/>
              </a:rPr>
              <a:t>Welcome!</a:t>
            </a:r>
          </a:p>
          <a:p>
            <a:pPr>
              <a:spcAft>
                <a:spcPts val="0"/>
              </a:spcAft>
            </a:pPr>
            <a:endParaRPr lang="en-AU" sz="1200" b="1" dirty="0" smtClean="0">
              <a:solidFill>
                <a:schemeClr val="tx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chemeClr val="tx1"/>
                </a:solidFill>
                <a:effectLst/>
                <a:latin typeface="Arial" panose="020B0604020202020204" pitchFamily="34" charset="0"/>
                <a:ea typeface="Calibri" panose="020F0502020204030204" pitchFamily="34" charset="0"/>
              </a:rPr>
              <a:t>First up, if you aren’t feeling well, I encourage you to leave and seek medical advice and contact me directly later so that we can talk about what you’ve missed (NB: there is a specific FAQ on the website that suggests approaches in these circumstances)</a:t>
            </a:r>
          </a:p>
          <a:p>
            <a:pPr>
              <a:spcAft>
                <a:spcPts val="0"/>
              </a:spcAft>
            </a:pPr>
            <a:endParaRPr lang="en-AU" sz="1200" b="1" dirty="0" smtClean="0">
              <a:solidFill>
                <a:schemeClr val="tx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chemeClr val="tx1"/>
                </a:solidFill>
                <a:effectLst/>
                <a:latin typeface="Arial" panose="020B0604020202020204" pitchFamily="34" charset="0"/>
                <a:ea typeface="Calibri" panose="020F0502020204030204" pitchFamily="34" charset="0"/>
              </a:rPr>
              <a:t>You will notice these QR codes posted around teaching and learning spaces. Please scan these using your mobile phone for every room you enter (tutorials, teaching laboratories, study spaces, etc.). When you scan the code, it will ask you to log in with your student ID and link you to that location. The data will only be used by the University in the event that we need to conduct contact tracing if there is a confirmed case of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dirty="0" smtClean="0">
                <a:solidFill>
                  <a:schemeClr val="tx1"/>
                </a:solidFill>
                <a:effectLst/>
                <a:latin typeface="Arial" panose="020B0604020202020204" pitchFamily="34" charset="0"/>
                <a:ea typeface="Calibri" panose="020F0502020204030204" pitchFamily="34" charset="0"/>
              </a:rPr>
              <a:t>Remember </a:t>
            </a:r>
            <a:r>
              <a:rPr lang="en-AU" sz="1200" b="1" dirty="0" smtClean="0">
                <a:solidFill>
                  <a:schemeClr val="tx1"/>
                </a:solidFill>
                <a:effectLst/>
                <a:latin typeface="Arial" panose="020B0604020202020204" pitchFamily="34" charset="0"/>
                <a:ea typeface="Calibri" panose="020F0502020204030204" pitchFamily="34" charset="0"/>
              </a:rPr>
              <a:t>to spread out and use the available space – try not</a:t>
            </a:r>
            <a:r>
              <a:rPr lang="en-AU" sz="1200" b="1" baseline="0" dirty="0" smtClean="0">
                <a:solidFill>
                  <a:schemeClr val="tx1"/>
                </a:solidFill>
                <a:effectLst/>
                <a:latin typeface="Arial" panose="020B0604020202020204" pitchFamily="34" charset="0"/>
                <a:ea typeface="Calibri" panose="020F0502020204030204" pitchFamily="34" charset="0"/>
              </a:rPr>
              <a:t> to stand or sit too close to someone. </a:t>
            </a:r>
          </a:p>
          <a:p>
            <a:pPr>
              <a:spcAft>
                <a:spcPts val="0"/>
              </a:spcAft>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baseline="0" dirty="0" smtClean="0">
                <a:solidFill>
                  <a:schemeClr val="tx1"/>
                </a:solidFill>
                <a:effectLst/>
                <a:latin typeface="Arial" panose="020B0604020202020204" pitchFamily="34" charset="0"/>
                <a:ea typeface="Calibri" panose="020F0502020204030204" pitchFamily="34" charset="0"/>
              </a:rPr>
              <a:t>Use the wipes to wipe down your desk and the hand sanitiser to clean your hands before we start and when we finish.  Please put your wipes in the bin. </a:t>
            </a:r>
            <a:r>
              <a:rPr lang="en-AU" sz="1200" b="1" baseline="0" dirty="0" smtClean="0">
                <a:solidFill>
                  <a:srgbClr val="FF0000"/>
                </a:solidFill>
                <a:effectLst/>
                <a:latin typeface="Arial" panose="020B0604020202020204" pitchFamily="34" charset="0"/>
                <a:ea typeface="Calibri" panose="020F0502020204030204" pitchFamily="34" charset="0"/>
              </a:rPr>
              <a:t>OR</a:t>
            </a:r>
            <a:r>
              <a:rPr lang="en-AU" sz="1200" b="1" baseline="0" dirty="0" smtClean="0">
                <a:solidFill>
                  <a:schemeClr val="tx1"/>
                </a:solidFill>
                <a:effectLst/>
                <a:latin typeface="Arial" panose="020B0604020202020204" pitchFamily="34" charset="0"/>
                <a:ea typeface="Calibri" panose="020F0502020204030204" pitchFamily="34" charset="0"/>
              </a:rPr>
              <a:t> Go to the bathroom to wash your hands before we start and again straight after we’ve finished.</a:t>
            </a:r>
          </a:p>
          <a:p>
            <a:pPr>
              <a:spcAft>
                <a:spcPts val="0"/>
              </a:spcAft>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baseline="0" dirty="0" smtClean="0">
                <a:solidFill>
                  <a:schemeClr val="tx1"/>
                </a:solidFill>
                <a:effectLst/>
                <a:latin typeface="Arial" panose="020B0604020202020204" pitchFamily="34" charset="0"/>
                <a:ea typeface="Calibri" panose="020F0502020204030204" pitchFamily="34" charset="0"/>
              </a:rPr>
              <a:t>If you haven’t already done so, it is recommended that you download the </a:t>
            </a:r>
            <a:r>
              <a:rPr lang="en-AU" sz="1200" b="1" baseline="0" dirty="0" err="1" smtClean="0">
                <a:solidFill>
                  <a:schemeClr val="tx1"/>
                </a:solidFill>
                <a:effectLst/>
                <a:latin typeface="Arial" panose="020B0604020202020204" pitchFamily="34" charset="0"/>
                <a:ea typeface="Calibri" panose="020F0502020204030204" pitchFamily="34" charset="0"/>
              </a:rPr>
              <a:t>COVIDSafe</a:t>
            </a:r>
            <a:r>
              <a:rPr lang="en-AU" sz="1200" b="1" baseline="0" dirty="0" smtClean="0">
                <a:solidFill>
                  <a:schemeClr val="tx1"/>
                </a:solidFill>
                <a:effectLst/>
                <a:latin typeface="Arial" panose="020B0604020202020204" pitchFamily="34" charset="0"/>
                <a:ea typeface="Calibri" panose="020F0502020204030204" pitchFamily="34" charset="0"/>
              </a:rPr>
              <a:t> app.</a:t>
            </a:r>
          </a:p>
          <a:p>
            <a:pPr>
              <a:spcAft>
                <a:spcPts val="0"/>
              </a:spcAft>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baseline="0" dirty="0" smtClean="0">
                <a:solidFill>
                  <a:schemeClr val="tx1"/>
                </a:solidFill>
                <a:effectLst/>
                <a:latin typeface="Arial" panose="020B0604020202020204" pitchFamily="34" charset="0"/>
                <a:ea typeface="Calibri" panose="020F0502020204030204" pitchFamily="34" charset="0"/>
              </a:rPr>
              <a:t>Coughing and sneezing is permitted…just make sure you turn away from others and cough or sneeze into your elbow or into a tissue. If you need to cough or sneeze more than a couple of times, please clean your desk and leave the room.</a:t>
            </a:r>
          </a:p>
          <a:p>
            <a:pPr>
              <a:spcAft>
                <a:spcPts val="0"/>
              </a:spcAft>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baseline="0" dirty="0" smtClean="0">
                <a:solidFill>
                  <a:schemeClr val="tx1"/>
                </a:solidFill>
                <a:effectLst/>
                <a:latin typeface="Arial" panose="020B0604020202020204" pitchFamily="34" charset="0"/>
                <a:ea typeface="Calibri" panose="020F0502020204030204" pitchFamily="34" charset="0"/>
              </a:rPr>
              <a:t>Remember to put the tissue in the bin – please don’t leave it on the desk or floor.</a:t>
            </a:r>
          </a:p>
          <a:p>
            <a:pPr>
              <a:spcAft>
                <a:spcPts val="0"/>
              </a:spcAft>
            </a:pPr>
            <a:endParaRPr lang="en-AU" sz="1200" b="1" baseline="0" dirty="0" smtClean="0">
              <a:solidFill>
                <a:schemeClr val="tx1"/>
              </a:solidFill>
              <a:effectLst/>
              <a:latin typeface="Arial" panose="020B0604020202020204" pitchFamily="34" charset="0"/>
              <a:ea typeface="Calibri" panose="020F0502020204030204" pitchFamily="34" charset="0"/>
            </a:endParaRPr>
          </a:p>
          <a:p>
            <a:pPr>
              <a:spcAft>
                <a:spcPts val="0"/>
              </a:spcAft>
            </a:pPr>
            <a:r>
              <a:rPr lang="en-AU" sz="1200" b="1" baseline="0" dirty="0" smtClean="0">
                <a:solidFill>
                  <a:schemeClr val="tx1"/>
                </a:solidFill>
                <a:effectLst/>
                <a:latin typeface="Arial" panose="020B0604020202020204" pitchFamily="34" charset="0"/>
                <a:ea typeface="Calibri" panose="020F0502020204030204" pitchFamily="34" charset="0"/>
              </a:rPr>
              <a:t>Respect others and be considerate.</a:t>
            </a:r>
            <a:endParaRPr lang="en-AU" sz="1200" b="1" dirty="0" smtClean="0">
              <a:solidFill>
                <a:schemeClr val="tx1"/>
              </a:solidFill>
              <a:effectLst/>
              <a:latin typeface="Arial" panose="020B0604020202020204" pitchFamily="34" charset="0"/>
              <a:ea typeface="Calibri" panose="020F0502020204030204" pitchFamily="34" charset="0"/>
            </a:endParaRPr>
          </a:p>
          <a:p>
            <a:pPr>
              <a:spcAft>
                <a:spcPts val="0"/>
              </a:spcAft>
            </a:pPr>
            <a:endParaRPr lang="en-AU" sz="1200" b="1" dirty="0" smtClean="0">
              <a:solidFill>
                <a:schemeClr val="tx1"/>
              </a:solidFill>
              <a:effectLst/>
              <a:latin typeface="Calibri" panose="020F0502020204030204" pitchFamily="34" charset="0"/>
              <a:ea typeface="Calibri" panose="020F0502020204030204" pitchFamily="34" charset="0"/>
            </a:endParaRPr>
          </a:p>
          <a:p>
            <a:pPr marL="0" lvl="0" indent="0">
              <a:spcAft>
                <a:spcPts val="0"/>
              </a:spcAft>
              <a:buFont typeface="Arial" panose="020B0604020202020204" pitchFamily="34" charset="0"/>
              <a:buNone/>
              <a:tabLst>
                <a:tab pos="457200" algn="l"/>
              </a:tabLst>
            </a:pPr>
            <a:r>
              <a:rPr lang="en-AU" sz="1200" dirty="0" smtClean="0">
                <a:solidFill>
                  <a:schemeClr val="tx1"/>
                </a:solidFill>
                <a:effectLst/>
                <a:latin typeface="Arial" panose="020B0604020202020204" pitchFamily="34" charset="0"/>
                <a:ea typeface="Calibri" panose="020F0502020204030204" pitchFamily="34" charset="0"/>
              </a:rPr>
              <a:t> </a:t>
            </a:r>
            <a:endParaRPr lang="en-AU" sz="1200" dirty="0">
              <a:solidFill>
                <a:schemeClr val="tx1"/>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2692532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dirty="0"/>
              <a:t>[Entity Name]</a:t>
            </a:r>
            <a:endParaRPr lang="en-AU" dirty="0"/>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[Presentation Title] | [Date]</a:t>
            </a:r>
            <a:endParaRPr lang="en-AU" dirty="0"/>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dirty="0"/>
              <a:t>[Entity Name]</a:t>
            </a:r>
            <a:endParaRPr lang="en-AU" dirty="0"/>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[Presentation Title] | [Date]</a:t>
            </a:r>
            <a:endParaRPr lang="en-AU" dirty="0"/>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dirty="0"/>
              <a:t>[Entity Name]</a:t>
            </a:r>
            <a:endParaRPr lang="en-AU" dirty="0"/>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AU"/>
              <a:t>[Presentation Title] | [Date]</a:t>
            </a:r>
            <a:endParaRPr lang="en-AU" dirty="0"/>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dirty="0"/>
              <a:t>[Entity Name]</a:t>
            </a:r>
            <a:endParaRPr lang="en-AU" dirty="0"/>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dirty="0"/>
              <a:t>[Entity Name]</a:t>
            </a:r>
            <a:endParaRPr lang="en-AU" dirty="0"/>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dirty="0"/>
              <a:t>Click to edit Master title style</a:t>
            </a:r>
            <a:endParaRPr lang="en-AU" dirty="0"/>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dirty="0"/>
              <a:t>[Presentation Title] | [Date]</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dirty="0"/>
              <a:t>[Entity Name]</a:t>
            </a:r>
            <a:endParaRPr lang="en-AU" dirty="0"/>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[Presentation Title] | [Date]</a:t>
            </a:r>
            <a:endParaRPr lang="en-AU" dirty="0"/>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dirty="0"/>
              <a:t>[Entity Name]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dirty="0"/>
              <a:t>[Entity Name]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[Presentation Title] | [Date]</a:t>
            </a:r>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dirty="0"/>
              <a:t>Click to edit Master title style</a:t>
            </a:r>
            <a:endParaRPr lang="en-AU" dirty="0"/>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ECEDAD56-26A5-445E-899E-91F378A60EDF}"/>
              </a:ext>
            </a:extLst>
          </p:cNvPr>
          <p:cNvSpPr txBox="1"/>
          <p:nvPr userDrawn="1"/>
        </p:nvSpPr>
        <p:spPr>
          <a:xfrm>
            <a:off x="694800" y="4545136"/>
            <a:ext cx="2391677" cy="108000"/>
          </a:xfrm>
          <a:prstGeom prst="rect">
            <a:avLst/>
          </a:prstGeom>
          <a:noFill/>
        </p:spPr>
        <p:txBody>
          <a:bodyPr wrap="square" lIns="0" tIns="0" rIns="0" bIns="0" rtlCol="0" anchor="ctr">
            <a:noAutofit/>
          </a:bodyPr>
          <a:lstStyle/>
          <a:p>
            <a:r>
              <a:rPr lang="en-AU" sz="650" dirty="0">
                <a:solidFill>
                  <a:schemeClr val="bg1"/>
                </a:solidFill>
              </a:rPr>
              <a:t>CRICOS code 00025B</a:t>
            </a:r>
          </a:p>
        </p:txBody>
      </p:sp>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
        <p:nvSpPr>
          <p:cNvPr id="14" name="TextBox 13">
            <a:extLst>
              <a:ext uri="{FF2B5EF4-FFF2-40B4-BE49-F238E27FC236}">
                <a16:creationId xmlns:a16="http://schemas.microsoft.com/office/drawing/2014/main" id="{678D7F9E-C12F-47F1-B536-38EB7D688E56}"/>
              </a:ext>
            </a:extLst>
          </p:cNvPr>
          <p:cNvSpPr txBox="1"/>
          <p:nvPr userDrawn="1"/>
        </p:nvSpPr>
        <p:spPr>
          <a:xfrm>
            <a:off x="694800" y="4545136"/>
            <a:ext cx="2391677" cy="108000"/>
          </a:xfrm>
          <a:prstGeom prst="rect">
            <a:avLst/>
          </a:prstGeom>
          <a:noFill/>
        </p:spPr>
        <p:txBody>
          <a:bodyPr wrap="square" lIns="0" tIns="0" rIns="0" bIns="0" rtlCol="0" anchor="ctr">
            <a:noAutofit/>
          </a:bodyPr>
          <a:lstStyle/>
          <a:p>
            <a:r>
              <a:rPr lang="en-AU" sz="650" dirty="0">
                <a:solidFill>
                  <a:schemeClr val="tx1"/>
                </a:solidFill>
              </a:rPr>
              <a:t>CRICOS code 00025B</a:t>
            </a:r>
          </a:p>
        </p:txBody>
      </p:sp>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dirty="0"/>
              <a:t>[Entity Name]</a:t>
            </a:r>
            <a:endParaRPr lang="en-AU" dirty="0"/>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dirty="0"/>
              <a:t>[Entity Name]</a:t>
            </a:r>
            <a:endParaRPr lang="en-AU" dirty="0"/>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dirty="0"/>
              <a:t>[Entity Name]</a:t>
            </a:r>
            <a:endParaRPr lang="en-AU" dirty="0"/>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[Presentation Title] | [Date]</a:t>
            </a:r>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endParaRPr lang="en-AU" dirty="0"/>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244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PPT">
      <a:dk1>
        <a:sysClr val="windowText" lastClr="000000"/>
      </a:dk1>
      <a:lt1>
        <a:sysClr val="window" lastClr="FFFFFF"/>
      </a:lt1>
      <a:dk2>
        <a:srgbClr val="999490"/>
      </a:dk2>
      <a:lt2>
        <a:srgbClr val="D7D1CC"/>
      </a:lt2>
      <a:accent1>
        <a:srgbClr val="51247A"/>
      </a:accent1>
      <a:accent2>
        <a:srgbClr val="E62645"/>
      </a:accent2>
      <a:accent3>
        <a:srgbClr val="00A2C7"/>
      </a:accent3>
      <a:accent4>
        <a:srgbClr val="EB602B"/>
      </a:accent4>
      <a:accent5>
        <a:srgbClr val="4085C6"/>
      </a:accent5>
      <a:accent6>
        <a:srgbClr val="2EA836"/>
      </a:accent6>
      <a:hlink>
        <a:srgbClr val="00A2C7"/>
      </a:hlink>
      <a:folHlink>
        <a:srgbClr val="00A2C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1555</TotalTime>
  <Words>308</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University of Queensland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Jolene Cooper</cp:lastModifiedBy>
  <cp:revision>28</cp:revision>
  <cp:lastPrinted>2020-06-30T02:53:25Z</cp:lastPrinted>
  <dcterms:created xsi:type="dcterms:W3CDTF">2018-09-28T01:38:30Z</dcterms:created>
  <dcterms:modified xsi:type="dcterms:W3CDTF">2020-07-27T00:06:33Z</dcterms:modified>
</cp:coreProperties>
</file>