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73" r:id="rId5"/>
    <p:sldId id="374" r:id="rId6"/>
    <p:sldId id="382" r:id="rId7"/>
    <p:sldId id="379" r:id="rId8"/>
    <p:sldId id="383" r:id="rId9"/>
    <p:sldId id="378" r:id="rId10"/>
    <p:sldId id="375" r:id="rId11"/>
    <p:sldId id="381" r:id="rId12"/>
    <p:sldId id="380" r:id="rId13"/>
    <p:sldId id="376" r:id="rId14"/>
    <p:sldId id="37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373"/>
            <p14:sldId id="374"/>
            <p14:sldId id="382"/>
            <p14:sldId id="379"/>
            <p14:sldId id="383"/>
            <p14:sldId id="378"/>
            <p14:sldId id="375"/>
            <p14:sldId id="381"/>
            <p14:sldId id="380"/>
            <p14:sldId id="376"/>
            <p14:sldId id="377"/>
          </p14:sldIdLst>
        </p14:section>
        <p14:section name="Template slides" id="{5EC75C8C-8851-4EC1-83E3-ADCB0283ABB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1CC"/>
    <a:srgbClr val="999490"/>
    <a:srgbClr val="962A8B"/>
    <a:srgbClr val="C8AE73"/>
    <a:srgbClr val="FBB800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14A89-3D36-41BF-93F5-B567C58A5AD9}" v="27" dt="2020-03-19T23:53:55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 preferSingleView="1">
    <p:restoredLeft sz="15987" autoAdjust="0"/>
    <p:restoredTop sz="95545" autoAdjust="0"/>
  </p:normalViewPr>
  <p:slideViewPr>
    <p:cSldViewPr showGuides="1">
      <p:cViewPr varScale="1">
        <p:scale>
          <a:sx n="122" d="100"/>
          <a:sy n="122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23/03/2020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23/03/2020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 hidden="1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stor.aarnet.edu.au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taff.uq.edu.au/app/support/p/1020" TargetMode="External"/><Relationship Id="rId2" Type="http://schemas.openxmlformats.org/officeDocument/2006/relationships/hyperlink" Target="https://staff.uq.edu.au/information-and-services/information-technology/working-remotely/accessing-it-systems-and-software-remotely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ali.uq.edu.au/covid-19-teaching-guidance" TargetMode="External"/><Relationship Id="rId2" Type="http://schemas.openxmlformats.org/officeDocument/2006/relationships/hyperlink" Target="https://staff.uq.edu.au/information-and-services/information-technology/working-remotely/accessing-it-systems-and-software-remotel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ort.staff.uq.edu.au/app/support/p/102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y.uq.edu.au/information-and-services/information-technology/audiovisual/audiovisual-user-guides/zoom-user-guide/organising-zoom-meeti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uq.edu.au/information-and-services/information-technology/software-and-web-apps/software-uq/citrix" TargetMode="External"/><Relationship Id="rId2" Type="http://schemas.openxmlformats.org/officeDocument/2006/relationships/hyperlink" Target="https://portal.my.uq.edu.au/#/apps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rtal.my.uq.edu.au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ffice.com/" TargetMode="External"/><Relationship Id="rId2" Type="http://schemas.openxmlformats.org/officeDocument/2006/relationships/hyperlink" Target="https://staff.uq.edu.au/information-and-services/information-technology/folders-and-file-storage/cloud-storage/onedriv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hyperlink" Target="https://guides.its.uq.edu.au/guides/vpn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987-6E68-47E6-931F-15CD6EAC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Remotely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891B-CDDB-4FE8-9BA2-4CC0FB67B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Information Technology Services</a:t>
            </a:r>
          </a:p>
        </p:txBody>
      </p:sp>
    </p:spTree>
    <p:extLst>
      <p:ext uri="{BB962C8B-B14F-4D97-AF65-F5344CB8AC3E}">
        <p14:creationId xmlns:p14="http://schemas.microsoft.com/office/powerpoint/2010/main" val="12174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23AF7-6963-4DB1-A619-E71A0AD0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When working remotely, staff should remain aware of the University’s legislative obligations and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Ensure confidential or private information is accessed and managed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Do not move UQ files to non-UQ storage solutions like Dropbox or USB </a:t>
            </a:r>
            <a:r>
              <a:rPr lang="en-AU" dirty="0" smtClean="0"/>
              <a:t>drives. UQ files can be stored on UQ file shares, OneDrive and AARNET </a:t>
            </a:r>
            <a:r>
              <a:rPr lang="en-AU" dirty="0" err="1" smtClean="0">
                <a:hlinkClick r:id="rId2"/>
              </a:rPr>
              <a:t>CloudStor</a:t>
            </a:r>
            <a:r>
              <a:rPr lang="en-AU" dirty="0" smtClean="0"/>
              <a:t>.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Ensure you have anti-virus software installed on your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Be mindful of cyber security risks such as phishing emails, particularly those relating to the COVID-19 pandemic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86B48-429E-4117-B6DE-349BF66CF1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with University information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0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A0F8AF-4814-4E97-A46E-92A298AA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700213"/>
            <a:ext cx="6768826" cy="46085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the </a:t>
            </a:r>
            <a:r>
              <a:rPr lang="en-US" dirty="0" smtClean="0">
                <a:hlinkClick r:id="rId2"/>
              </a:rPr>
              <a:t>Accessing IT systems and software remotely </a:t>
            </a:r>
            <a:r>
              <a:rPr lang="en-US" dirty="0" smtClean="0"/>
              <a:t>page for information and links to helpful user guides.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keep in mind that remote IT support can be limited. If possible, </a:t>
            </a:r>
            <a:r>
              <a:rPr lang="en-US" dirty="0" smtClean="0">
                <a:hlinkClick r:id="rId3"/>
              </a:rPr>
              <a:t>submit your support requests </a:t>
            </a:r>
            <a:r>
              <a:rPr lang="en-US" dirty="0" smtClean="0"/>
              <a:t>and queries before leaving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urgent support contact the ITS Service Desk on </a:t>
            </a:r>
            <a:br>
              <a:rPr lang="en-US" dirty="0" smtClean="0"/>
            </a:br>
            <a:r>
              <a:rPr lang="en-US" dirty="0" smtClean="0"/>
              <a:t>(07) 3365 6000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9283E-8F95-4EB8-8CC9-D9B405F79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get help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836712"/>
            <a:ext cx="4328642" cy="3809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8" y="4742799"/>
            <a:ext cx="4328642" cy="1578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2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61B9B-054F-4E0F-BB79-944918A9A1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9433122" cy="4608512"/>
          </a:xfrm>
        </p:spPr>
        <p:txBody>
          <a:bodyPr/>
          <a:lstStyle/>
          <a:p>
            <a:r>
              <a:rPr lang="en-AU" dirty="0" smtClean="0"/>
              <a:t>The purpose of this pack is to provide UQ managers and </a:t>
            </a:r>
            <a:r>
              <a:rPr lang="en-AU" dirty="0" smtClean="0"/>
              <a:t>supervisors</a:t>
            </a:r>
            <a:r>
              <a:rPr lang="en-AU" dirty="0" smtClean="0"/>
              <a:t> with an overview of IT requirements and information for working remotely (off campus). For more information and links to user guides, visit the </a:t>
            </a:r>
            <a:r>
              <a:rPr lang="en-AU" dirty="0" smtClean="0">
                <a:hlinkClick r:id="rId2"/>
              </a:rPr>
              <a:t>Accessing IT systems and services remotely </a:t>
            </a:r>
            <a:r>
              <a:rPr lang="en-AU" dirty="0" smtClean="0"/>
              <a:t>web page.</a:t>
            </a:r>
          </a:p>
          <a:p>
            <a:endParaRPr lang="en-AU" dirty="0"/>
          </a:p>
          <a:p>
            <a:r>
              <a:rPr lang="en-AU" dirty="0" smtClean="0"/>
              <a:t>Staff seeking information on remote teaching and learning should consult </a:t>
            </a:r>
            <a:r>
              <a:rPr lang="en-AU" dirty="0" err="1" smtClean="0">
                <a:hlinkClick r:id="rId3"/>
              </a:rPr>
              <a:t>ITaLI’s</a:t>
            </a:r>
            <a:r>
              <a:rPr lang="en-AU" dirty="0" smtClean="0">
                <a:hlinkClick r:id="rId3"/>
              </a:rPr>
              <a:t> remote teaching guidance</a:t>
            </a:r>
            <a:r>
              <a:rPr lang="en-AU" dirty="0" smtClean="0"/>
              <a:t>.</a:t>
            </a:r>
            <a:endParaRPr lang="en-AU" dirty="0" smtClean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Purpose</a:t>
            </a:r>
            <a:endParaRPr lang="en-AU" dirty="0"/>
          </a:p>
        </p:txBody>
      </p:sp>
      <p:sp>
        <p:nvSpPr>
          <p:cNvPr id="10" name="Text Placeholder 9" hidden="1">
            <a:extLst>
              <a:ext uri="{FF2B5EF4-FFF2-40B4-BE49-F238E27FC236}">
                <a16:creationId xmlns:a16="http://schemas.microsoft.com/office/drawing/2014/main" id="{EE4DFA57-FDE4-43C8-B3A8-42D318717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61B9B-054F-4E0F-BB79-944918A9A1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657258" cy="4608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can connect with your colleagues remotely via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can access your UQ </a:t>
            </a:r>
            <a:r>
              <a:rPr lang="en-AU" dirty="0" smtClean="0"/>
              <a:t>file shares </a:t>
            </a:r>
            <a:r>
              <a:rPr lang="en-AU" dirty="0" smtClean="0"/>
              <a:t>remotely using the UQ 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should only connect to the VPN when it is </a:t>
            </a:r>
            <a:r>
              <a:rPr lang="en-AU" b="1" dirty="0" smtClean="0"/>
              <a:t>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can access a range of software applications at home including Office 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Only take IT equipment from campus with appropriate authorisation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Do </a:t>
            </a:r>
            <a:r>
              <a:rPr lang="en-AU" b="1" dirty="0" smtClean="0"/>
              <a:t>not</a:t>
            </a:r>
            <a:r>
              <a:rPr lang="en-AU" dirty="0" smtClean="0"/>
              <a:t> take lab computers off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Do </a:t>
            </a:r>
            <a:r>
              <a:rPr lang="en-AU" b="1" dirty="0" smtClean="0"/>
              <a:t>not</a:t>
            </a:r>
            <a:r>
              <a:rPr lang="en-AU" dirty="0" smtClean="0"/>
              <a:t> download UQ files to a USB or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Keep cyber security in mind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messages</a:t>
            </a:r>
          </a:p>
        </p:txBody>
      </p:sp>
      <p:sp>
        <p:nvSpPr>
          <p:cNvPr id="10" name="Text Placeholder 9" hidden="1">
            <a:extLst>
              <a:ext uri="{FF2B5EF4-FFF2-40B4-BE49-F238E27FC236}">
                <a16:creationId xmlns:a16="http://schemas.microsoft.com/office/drawing/2014/main" id="{EE4DFA57-FDE4-43C8-B3A8-42D318717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9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61B9B-054F-4E0F-BB79-944918A9A1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5256658" cy="460851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Make sure you have approval to take any UQ IT equipment off </a:t>
            </a:r>
            <a:r>
              <a:rPr lang="en-AU" dirty="0" smtClean="0"/>
              <a:t>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Staff should be working on UQ laptops or personal computers and should not take desktop or lab computers off-campus.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If it is absolutely necessary to take a desktop computer to work remotely, first ensure you have:</a:t>
            </a:r>
          </a:p>
          <a:p>
            <a:pPr marL="465750" lvl="1" indent="-285750"/>
            <a:r>
              <a:rPr lang="en-AU" dirty="0" smtClean="0"/>
              <a:t>Installed UQ’s VPN software</a:t>
            </a:r>
          </a:p>
          <a:p>
            <a:pPr marL="465750" lvl="1" indent="-285750"/>
            <a:r>
              <a:rPr lang="en-AU" dirty="0" smtClean="0"/>
              <a:t>Have all the necessary components (e.g. mouse, keyboard, network cable, monitors, microphone and speakers) to work remotely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Check that you have all the necessary software on your UQ </a:t>
            </a:r>
            <a:r>
              <a:rPr lang="en-AU" dirty="0" smtClean="0"/>
              <a:t>computer before taking it from campus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you work from home</a:t>
            </a:r>
            <a:endParaRPr lang="en-AU" dirty="0"/>
          </a:p>
        </p:txBody>
      </p:sp>
      <p:sp>
        <p:nvSpPr>
          <p:cNvPr id="10" name="Text Placeholder 9" hidden="1">
            <a:extLst>
              <a:ext uri="{FF2B5EF4-FFF2-40B4-BE49-F238E27FC236}">
                <a16:creationId xmlns:a16="http://schemas.microsoft.com/office/drawing/2014/main" id="{EE4DFA57-FDE4-43C8-B3A8-42D318717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42" y="1729303"/>
            <a:ext cx="5345070" cy="35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61B9B-054F-4E0F-BB79-944918A9A1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5544690" cy="46085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If </a:t>
            </a:r>
            <a:r>
              <a:rPr lang="en-AU" dirty="0" smtClean="0"/>
              <a:t>you’re using a personal computer:</a:t>
            </a:r>
          </a:p>
          <a:p>
            <a:pPr marL="465750" lvl="1" indent="-285750"/>
            <a:r>
              <a:rPr lang="en-AU" dirty="0" smtClean="0"/>
              <a:t>Check that you’ve installed the most recent version of your operating system</a:t>
            </a:r>
          </a:p>
          <a:p>
            <a:pPr marL="465750" lvl="1" indent="-285750"/>
            <a:r>
              <a:rPr lang="en-AU" dirty="0" smtClean="0"/>
              <a:t>Ensure anti-virus software is installed and up to </a:t>
            </a:r>
            <a:r>
              <a:rPr lang="en-AU" dirty="0" smtClean="0"/>
              <a:t>date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Ensure that your home internet connection is stable and fast enough to complete your work reliably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Submit a </a:t>
            </a:r>
            <a:r>
              <a:rPr lang="en-AU" dirty="0">
                <a:hlinkClick r:id="rId2"/>
              </a:rPr>
              <a:t>support request</a:t>
            </a:r>
            <a:r>
              <a:rPr lang="en-AU" dirty="0"/>
              <a:t> with any outstanding IT issues or queries you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you work from home</a:t>
            </a:r>
            <a:endParaRPr lang="en-AU" dirty="0"/>
          </a:p>
        </p:txBody>
      </p:sp>
      <p:sp>
        <p:nvSpPr>
          <p:cNvPr id="10" name="Text Placeholder 9" hidden="1">
            <a:extLst>
              <a:ext uri="{FF2B5EF4-FFF2-40B4-BE49-F238E27FC236}">
                <a16:creationId xmlns:a16="http://schemas.microsoft.com/office/drawing/2014/main" id="{EE4DFA57-FDE4-43C8-B3A8-42D318717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12" y="1700213"/>
            <a:ext cx="5072888" cy="40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61B9B-054F-4E0F-BB79-944918A9A1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2"/>
            <a:ext cx="6408786" cy="468111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All staff and students can use Zoom to communicate with colleagues. </a:t>
            </a:r>
          </a:p>
          <a:p>
            <a:r>
              <a:rPr lang="en-AU" dirty="0" smtClean="0"/>
              <a:t>You can use Zoom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Chat with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Organise and attend video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Schedule recurring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Dial into meetings via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Share your screen with others</a:t>
            </a:r>
          </a:p>
          <a:p>
            <a:endParaRPr lang="en-AU" dirty="0" smtClean="0"/>
          </a:p>
          <a:p>
            <a:r>
              <a:rPr lang="en-AU" dirty="0" smtClean="0"/>
              <a:t>Follow the </a:t>
            </a:r>
            <a:r>
              <a:rPr lang="en-AU" dirty="0" smtClean="0">
                <a:hlinkClick r:id="rId2"/>
              </a:rPr>
              <a:t>Zoom guides </a:t>
            </a:r>
            <a:r>
              <a:rPr lang="en-AU" dirty="0" smtClean="0"/>
              <a:t>to install and use Zoom.</a:t>
            </a:r>
            <a:br>
              <a:rPr lang="en-AU" dirty="0" smtClean="0"/>
            </a:br>
            <a:endParaRPr lang="en-AU" dirty="0"/>
          </a:p>
          <a:p>
            <a:r>
              <a:rPr lang="en-AU" dirty="0" smtClean="0"/>
              <a:t>If you experience performance issues with Zoom, consider swapping to audio only and ensuring you’re not connected to the VPN unless required.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Communicate with colleagues</a:t>
            </a:r>
          </a:p>
        </p:txBody>
      </p:sp>
      <p:sp>
        <p:nvSpPr>
          <p:cNvPr id="10" name="Text Placeholder 9" hidden="1">
            <a:extLst>
              <a:ext uri="{FF2B5EF4-FFF2-40B4-BE49-F238E27FC236}">
                <a16:creationId xmlns:a16="http://schemas.microsoft.com/office/drawing/2014/main" id="{EE4DFA57-FDE4-43C8-B3A8-42D318717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340768"/>
            <a:ext cx="4189660" cy="3541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0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ECC2AB-C755-4B7E-A33A-04C404B0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13031"/>
            <a:ext cx="4032448" cy="46085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can access most UQ systems over the Internet without the need for additional software.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can find quick links to core UQ systems (e.g. Email, </a:t>
            </a:r>
            <a:r>
              <a:rPr lang="en-AU" dirty="0" err="1" smtClean="0"/>
              <a:t>MyAurion</a:t>
            </a:r>
            <a:r>
              <a:rPr lang="en-AU" dirty="0" smtClean="0"/>
              <a:t>, Office 365, ARCHIBUS and more) by visiting the </a:t>
            </a:r>
            <a:r>
              <a:rPr lang="en-AU" dirty="0" err="1" smtClean="0">
                <a:hlinkClick r:id="rId2"/>
              </a:rPr>
              <a:t>my.UQ</a:t>
            </a:r>
            <a:r>
              <a:rPr lang="en-AU" dirty="0" smtClean="0">
                <a:hlinkClick r:id="rId2"/>
              </a:rPr>
              <a:t> Apps page</a:t>
            </a:r>
            <a:r>
              <a:rPr lang="en-AU" dirty="0" smtClean="0"/>
              <a:t>.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Staff can also access a range of Citrix applications from home (e.g. </a:t>
            </a:r>
            <a:r>
              <a:rPr lang="en-AU" dirty="0" err="1" smtClean="0"/>
              <a:t>Aurion</a:t>
            </a:r>
            <a:r>
              <a:rPr lang="en-AU" dirty="0" smtClean="0"/>
              <a:t>, Raisers Edge and </a:t>
            </a:r>
            <a:r>
              <a:rPr lang="en-AU" dirty="0" err="1" smtClean="0"/>
              <a:t>SiPass</a:t>
            </a:r>
            <a:r>
              <a:rPr lang="en-AU" dirty="0" smtClean="0"/>
              <a:t>), via web browser – see </a:t>
            </a:r>
            <a:r>
              <a:rPr lang="en-AU" dirty="0" smtClean="0">
                <a:hlinkClick r:id="rId3"/>
              </a:rPr>
              <a:t>instructions</a:t>
            </a:r>
            <a:r>
              <a:rPr lang="en-AU" dirty="0" smtClean="0"/>
              <a:t>.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BCE1-F254-4EF6-9A90-527F1A4E6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Remote access to </a:t>
            </a:r>
            <a:r>
              <a:rPr lang="en-AU" dirty="0" smtClean="0"/>
              <a:t>UQ’s core systems</a:t>
            </a:r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562"/>
          <a:stretch/>
        </p:blipFill>
        <p:spPr>
          <a:xfrm>
            <a:off x="5087888" y="1988839"/>
            <a:ext cx="6551781" cy="3371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2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ECC2AB-C755-4B7E-A33A-04C404B0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13031"/>
            <a:ext cx="4032448" cy="4608515"/>
          </a:xfrm>
        </p:spPr>
        <p:txBody>
          <a:bodyPr>
            <a:normAutofit/>
          </a:bodyPr>
          <a:lstStyle/>
          <a:p>
            <a:r>
              <a:rPr lang="en-AU" dirty="0" smtClean="0"/>
              <a:t>You can also download Office 365 to your home computer with the following steps: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Log into the </a:t>
            </a:r>
            <a:r>
              <a:rPr lang="en-AU" dirty="0" err="1" smtClean="0">
                <a:hlinkClick r:id="rId2"/>
              </a:rPr>
              <a:t>my.UQ</a:t>
            </a:r>
            <a:r>
              <a:rPr lang="en-AU" dirty="0" smtClean="0">
                <a:hlinkClick r:id="rId2"/>
              </a:rPr>
              <a:t> portal </a:t>
            </a:r>
            <a:r>
              <a:rPr lang="en-AU" dirty="0" smtClean="0"/>
              <a:t>with your staff username and password.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Click </a:t>
            </a:r>
            <a:r>
              <a:rPr lang="en-AU" b="1" dirty="0" smtClean="0"/>
              <a:t>All apps</a:t>
            </a:r>
            <a:r>
              <a:rPr lang="en-AU" dirty="0" smtClean="0"/>
              <a:t> in the bottom left corner of your screen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Click </a:t>
            </a:r>
            <a:r>
              <a:rPr lang="en-AU" b="1" dirty="0" smtClean="0"/>
              <a:t>Office 365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Click </a:t>
            </a:r>
            <a:r>
              <a:rPr lang="en-AU" b="1" dirty="0" smtClean="0"/>
              <a:t>Install Office</a:t>
            </a: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Click </a:t>
            </a:r>
            <a:r>
              <a:rPr lang="en-AU" b="1" dirty="0" smtClean="0"/>
              <a:t>Office 365 apps</a:t>
            </a:r>
          </a:p>
          <a:p>
            <a:r>
              <a:rPr lang="en-AU" dirty="0" smtClean="0"/>
              <a:t>Your download will start automatically, simply click the downloaded file and follow the instructions to install.</a:t>
            </a:r>
          </a:p>
          <a:p>
            <a:pPr marL="342900" indent="-342900">
              <a:buFont typeface="+mj-lt"/>
              <a:buAutoNum type="arabicPeriod"/>
            </a:pPr>
            <a:endParaRPr lang="en-AU" dirty="0" smtClean="0"/>
          </a:p>
          <a:p>
            <a:pPr marL="342900" indent="-342900">
              <a:buFont typeface="+mj-lt"/>
              <a:buAutoNum type="arabicPeriod"/>
            </a:pPr>
            <a:endParaRPr lang="en-AU" dirty="0" smtClean="0"/>
          </a:p>
          <a:p>
            <a:endParaRPr lang="en-AU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BCE1-F254-4EF6-9A90-527F1A4E6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Remote access to </a:t>
            </a:r>
            <a:r>
              <a:rPr lang="en-AU" dirty="0" smtClean="0"/>
              <a:t>Office 365</a:t>
            </a:r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670344"/>
            <a:ext cx="1684120" cy="2758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395" y="1670344"/>
            <a:ext cx="4531677" cy="183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3617246"/>
            <a:ext cx="5015681" cy="128096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55840" y="3933056"/>
            <a:ext cx="360427" cy="360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2</a:t>
            </a:r>
            <a:endParaRPr lang="en-AU" dirty="0"/>
          </a:p>
        </p:txBody>
      </p:sp>
      <p:sp>
        <p:nvSpPr>
          <p:cNvPr id="14" name="Oval 13"/>
          <p:cNvSpPr/>
          <p:nvPr/>
        </p:nvSpPr>
        <p:spPr>
          <a:xfrm>
            <a:off x="9840416" y="2829282"/>
            <a:ext cx="360427" cy="360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0943645" y="3380870"/>
            <a:ext cx="360427" cy="360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10200843" y="3636165"/>
            <a:ext cx="360427" cy="360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5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ECC2AB-C755-4B7E-A33A-04C404B0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13031"/>
            <a:ext cx="5904656" cy="36601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All staff can use Microsoft OneDrive with 1TB of storage over the Internet. Follow the </a:t>
            </a:r>
            <a:r>
              <a:rPr lang="en-AU" dirty="0" smtClean="0">
                <a:hlinkClick r:id="rId2"/>
              </a:rPr>
              <a:t>installation guide</a:t>
            </a:r>
            <a:r>
              <a:rPr lang="en-AU" dirty="0" smtClean="0"/>
              <a:t> or </a:t>
            </a:r>
            <a:r>
              <a:rPr lang="en-AU" dirty="0"/>
              <a:t>simply access OneDrive </a:t>
            </a:r>
            <a:r>
              <a:rPr lang="en-AU" dirty="0" smtClean="0"/>
              <a:t>via </a:t>
            </a:r>
            <a:r>
              <a:rPr lang="en-AU" dirty="0" smtClean="0">
                <a:hlinkClick r:id="rId3"/>
              </a:rPr>
              <a:t>web browser</a:t>
            </a:r>
            <a:r>
              <a:rPr lang="en-AU" dirty="0" smtClean="0"/>
              <a:t>. OneDrive does not require the Virtual Private Network (VPN)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To connect to your home drive and UQ’s shared folders (network drives) remotely, you will first need to connect to the </a:t>
            </a:r>
            <a:r>
              <a:rPr lang="en-AU" dirty="0" smtClean="0"/>
              <a:t>VPN.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Follow the </a:t>
            </a:r>
            <a:r>
              <a:rPr lang="en-AU" dirty="0" smtClean="0">
                <a:hlinkClick r:id="rId4"/>
              </a:rPr>
              <a:t>user guides </a:t>
            </a:r>
            <a:r>
              <a:rPr lang="en-AU" dirty="0" smtClean="0"/>
              <a:t>to connect to the Cisco AnyConnect VPN and access your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When you’ve finished accessing your UQ files please disconnect from the VPN by opening the Cisco AnyConnect software and clicking </a:t>
            </a:r>
            <a:r>
              <a:rPr lang="en-AU" b="1" dirty="0" smtClean="0"/>
              <a:t>Disconnect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BCE1-F254-4EF6-9A90-527F1A4E6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Remote access to </a:t>
            </a:r>
            <a:r>
              <a:rPr lang="en-AU" dirty="0" smtClean="0"/>
              <a:t>UQ files</a:t>
            </a:r>
            <a:endParaRPr lang="en-AU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Working Remotely |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4" y="3677065"/>
            <a:ext cx="3711383" cy="181712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3ECC2AB-C755-4B7E-A33A-04C404B0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83" y="5459536"/>
            <a:ext cx="5046793" cy="1179744"/>
          </a:xfrm>
        </p:spPr>
        <p:txBody>
          <a:bodyPr>
            <a:normAutofit/>
          </a:bodyPr>
          <a:lstStyle/>
          <a:p>
            <a:r>
              <a:rPr lang="en-AU" sz="1200" b="1" dirty="0" smtClean="0"/>
              <a:t>Note</a:t>
            </a:r>
            <a:r>
              <a:rPr lang="en-AU" sz="1200" dirty="0" smtClean="0"/>
              <a:t> – you should only be connected to the VPN when it is necessary. You </a:t>
            </a:r>
            <a:r>
              <a:rPr lang="en-AU" sz="1200" b="1" i="1" dirty="0" smtClean="0"/>
              <a:t>do not </a:t>
            </a:r>
            <a:r>
              <a:rPr lang="en-AU" sz="1200" dirty="0" smtClean="0"/>
              <a:t>need to be connected to the VPN to access UQ systems including Email, Office 365, Zoom and </a:t>
            </a:r>
            <a:r>
              <a:rPr lang="en-AU" sz="1200" dirty="0" err="1" smtClean="0"/>
              <a:t>MyAurion</a:t>
            </a:r>
            <a:r>
              <a:rPr lang="en-AU" sz="1200" dirty="0" smtClean="0"/>
              <a:t>.</a:t>
            </a:r>
            <a:endParaRPr lang="en-AU" sz="1200" b="1" dirty="0" smtClean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93ECC2AB-C755-4B7E-A33A-04C404B0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4" y="1553833"/>
            <a:ext cx="3711383" cy="20911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1600" b="1" u="sng" dirty="0" smtClean="0"/>
              <a:t>VPN Tips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AU" sz="1200" dirty="0" smtClean="0"/>
              <a:t>Make sure your connection address is </a:t>
            </a:r>
            <a:r>
              <a:rPr lang="en-AU" sz="1200" b="1" dirty="0" smtClean="0"/>
              <a:t>vpn.uq.edu.au</a:t>
            </a:r>
            <a:r>
              <a:rPr lang="en-AU" sz="1200" dirty="0" smtClean="0"/>
              <a:t> before clicking Connect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AU" sz="1200" dirty="0"/>
              <a:t>Log into the VPN with your staff username and </a:t>
            </a:r>
            <a:r>
              <a:rPr lang="en-AU" sz="1200" dirty="0" smtClean="0"/>
              <a:t>password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AU" sz="1200" dirty="0" smtClean="0"/>
              <a:t>Save your files regularly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AU" sz="1200" dirty="0" smtClean="0"/>
              <a:t>You may need to disconnect from the VPN before you can print to your home printer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A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5102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98D6C7EA675478FF6AA4F223B8601" ma:contentTypeVersion="13" ma:contentTypeDescription="Create a new document." ma:contentTypeScope="" ma:versionID="565c9013a32a284231568f135631d9f7">
  <xsd:schema xmlns:xsd="http://www.w3.org/2001/XMLSchema" xmlns:xs="http://www.w3.org/2001/XMLSchema" xmlns:p="http://schemas.microsoft.com/office/2006/metadata/properties" xmlns:ns3="08a71cf8-e45a-4191-a904-11c747bb37dd" xmlns:ns4="f045f233-eff4-4c0e-a474-2e30638e095a" targetNamespace="http://schemas.microsoft.com/office/2006/metadata/properties" ma:root="true" ma:fieldsID="75df3a003fa5d851e480be33f5643036" ns3:_="" ns4:_="">
    <xsd:import namespace="08a71cf8-e45a-4191-a904-11c747bb37dd"/>
    <xsd:import namespace="f045f233-eff4-4c0e-a474-2e30638e09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71cf8-e45a-4191-a904-11c747bb3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5f233-eff4-4c0e-a474-2e30638e0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31901A-8F2A-496B-B552-688F3776054D}">
  <ds:schemaRefs>
    <ds:schemaRef ds:uri="f045f233-eff4-4c0e-a474-2e30638e095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8a71cf8-e45a-4191-a904-11c747bb37d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64993F-66DB-427B-86BE-E71FBEF1F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71cf8-e45a-4191-a904-11c747bb37dd"/>
    <ds:schemaRef ds:uri="f045f233-eff4-4c0e-a474-2e30638e0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4DA2BF-9F5F-4277-A3F2-283A6C8F34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934</TotalTime>
  <Words>936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University of Queensland</vt:lpstr>
      <vt:lpstr>Working Remotely</vt:lpstr>
      <vt:lpstr>Purpose</vt:lpstr>
      <vt:lpstr>Key messages</vt:lpstr>
      <vt:lpstr>Before you work from home</vt:lpstr>
      <vt:lpstr>Before you work from home</vt:lpstr>
      <vt:lpstr>Communicate with colleagues</vt:lpstr>
      <vt:lpstr>Remote access to UQ’s core systems</vt:lpstr>
      <vt:lpstr>Remote access to Office 365</vt:lpstr>
      <vt:lpstr>Remote access to UQ files</vt:lpstr>
      <vt:lpstr>Working with University information</vt:lpstr>
      <vt:lpstr>Where to get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Mark Richardson</cp:lastModifiedBy>
  <cp:revision>85</cp:revision>
  <dcterms:created xsi:type="dcterms:W3CDTF">2018-09-28T01:38:30Z</dcterms:created>
  <dcterms:modified xsi:type="dcterms:W3CDTF">2020-03-23T05:25:00Z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0x0101005C298D6C7EA675478FF6AA4F223B8601</vt:lpwstr>
  </property>
</Properties>
</file>